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311" r:id="rId3"/>
    <p:sldId id="312" r:id="rId4"/>
    <p:sldId id="313" r:id="rId5"/>
    <p:sldId id="314" r:id="rId6"/>
    <p:sldId id="315" r:id="rId7"/>
    <p:sldId id="316" r:id="rId8"/>
    <p:sldId id="318" r:id="rId9"/>
    <p:sldId id="317" r:id="rId10"/>
    <p:sldId id="319" r:id="rId11"/>
    <p:sldId id="320" r:id="rId12"/>
    <p:sldId id="321" r:id="rId13"/>
    <p:sldId id="322" r:id="rId14"/>
    <p:sldId id="323" r:id="rId15"/>
    <p:sldId id="324" r:id="rId16"/>
    <p:sldId id="325" r:id="rId17"/>
    <p:sldId id="326" r:id="rId18"/>
    <p:sldId id="327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48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92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数据 1"/>
          <p:cNvSpPr/>
          <p:nvPr/>
        </p:nvSpPr>
        <p:spPr>
          <a:xfrm>
            <a:off x="724805" y="0"/>
            <a:ext cx="6389410" cy="6877991"/>
          </a:xfrm>
          <a:prstGeom prst="roundRect">
            <a:avLst>
              <a:gd name="adj" fmla="val 0"/>
            </a:avLst>
          </a:prstGeom>
          <a:blipFill rotWithShape="1">
            <a:blip r:embed="rId2"/>
            <a:stretch>
              <a:fillRect l="-40217" r="-43155"/>
            </a:stretch>
          </a:blipFill>
          <a:ln w="12700" cap="flat" cmpd="sng">
            <a:solidFill>
              <a:schemeClr val="accent1">
                <a:shade val="50000"/>
              </a:schemeClr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49515" y="-38626"/>
            <a:ext cx="5342484" cy="693525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-20217" y="-38627"/>
            <a:ext cx="997882" cy="695513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  <a:latin typeface="思源黑体 CN Light"/>
              <a:ea typeface="思源黑体 CN Ligh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57443"/>
          <a:stretch>
            <a:fillRect/>
          </a:stretch>
        </p:blipFill>
        <p:spPr>
          <a:xfrm>
            <a:off x="6888869" y="4832935"/>
            <a:ext cx="5342484" cy="25748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700988" y="1550108"/>
            <a:ext cx="598473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72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平摊分析</a:t>
            </a:r>
            <a:endParaRPr lang="en-US" altLang="zh-CN" sz="72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  <a:p>
            <a:pPr algn="r"/>
            <a:endParaRPr lang="en-US" altLang="zh-CN" sz="3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838313" y="4240505"/>
            <a:ext cx="997882" cy="0"/>
          </a:xfrm>
          <a:prstGeom prst="line">
            <a:avLst/>
          </a:prstGeom>
          <a:ln w="28575">
            <a:solidFill>
              <a:srgbClr val="9A0001"/>
            </a:solidFill>
            <a:prstDash val="solid"/>
            <a:miter/>
          </a:ln>
        </p:spPr>
      </p:cxnSp>
      <p:grpSp>
        <p:nvGrpSpPr>
          <p:cNvPr id="33" name="组合 32"/>
          <p:cNvGrpSpPr/>
          <p:nvPr/>
        </p:nvGrpSpPr>
        <p:grpSpPr>
          <a:xfrm>
            <a:off x="244790" y="1748533"/>
            <a:ext cx="507831" cy="3378157"/>
            <a:chOff x="381322" y="1266510"/>
            <a:chExt cx="507831" cy="3378157"/>
          </a:xfrm>
        </p:grpSpPr>
        <p:sp>
          <p:nvSpPr>
            <p:cNvPr id="34" name="文本框 33"/>
            <p:cNvSpPr txBox="1"/>
            <p:nvPr/>
          </p:nvSpPr>
          <p:spPr>
            <a:xfrm>
              <a:off x="381322" y="1266510"/>
              <a:ext cx="507831" cy="2900143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en-US" sz="210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Peking</a:t>
              </a:r>
              <a:r>
                <a:rPr lang="zh-CN" altLang="zh-CN" sz="210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 </a:t>
              </a:r>
              <a:r>
                <a:rPr lang="en-US" altLang="en-US" sz="2100">
                  <a:solidFill>
                    <a:schemeClr val="bg1"/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University</a:t>
              </a:r>
              <a:endParaRPr lang="zh-CN" altLang="zh-CN" sz="210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cxnSp>
          <p:nvCxnSpPr>
            <p:cNvPr id="36" name="直接连接符 33"/>
            <p:cNvCxnSpPr/>
            <p:nvPr/>
          </p:nvCxnSpPr>
          <p:spPr>
            <a:xfrm>
              <a:off x="591504" y="3847938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  <a:miter/>
            </a:ln>
          </p:spPr>
        </p:cxnSp>
      </p:grpSp>
      <p:pic>
        <p:nvPicPr>
          <p:cNvPr id="43" name="图片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9991" y="458041"/>
            <a:ext cx="1758315" cy="4953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BC47FAF-0787-A2B1-A523-E4BD81FC2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76" y="1417383"/>
            <a:ext cx="6147007" cy="26527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15CB7E-D22F-0960-1C38-B57B55D74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7565" y="3262289"/>
            <a:ext cx="7772400" cy="332763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5DABECF-15BF-EF95-E699-5FF598D98514}"/>
              </a:ext>
            </a:extLst>
          </p:cNvPr>
          <p:cNvSpPr txBox="1"/>
          <p:nvPr/>
        </p:nvSpPr>
        <p:spPr>
          <a:xfrm>
            <a:off x="1360714" y="511628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Union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7233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7A65871-50AD-C45C-7E97-2EE922D05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379" y="2553765"/>
            <a:ext cx="3574373" cy="3241985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3656A742-F695-6208-F622-D16C23861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991" y="724965"/>
            <a:ext cx="4665133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38939D5-4BC8-C25C-1CB5-07D0F8CCE5B5}"/>
              </a:ext>
            </a:extLst>
          </p:cNvPr>
          <p:cNvSpPr txBox="1"/>
          <p:nvPr/>
        </p:nvSpPr>
        <p:spPr>
          <a:xfrm>
            <a:off x="6006353" y="4894729"/>
            <a:ext cx="52389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Extract-Min</a:t>
            </a:r>
          </a:p>
          <a:p>
            <a:pPr marL="342900" indent="-342900">
              <a:buAutoNum type="arabicPeriod"/>
            </a:pPr>
            <a:r>
              <a:rPr kumimoji="1" lang="zh-CN" altLang="en-US" dirty="0"/>
              <a:t>将被删结点</a:t>
            </a:r>
            <a:r>
              <a:rPr kumimoji="1" lang="en-US" altLang="zh-CN" dirty="0"/>
              <a:t>z</a:t>
            </a:r>
            <a:r>
              <a:rPr kumimoji="1" lang="zh-CN" altLang="en-US" dirty="0"/>
              <a:t>的所有孩子作为新树插入到根表中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将</a:t>
            </a:r>
            <a:r>
              <a:rPr kumimoji="1" lang="en-US" altLang="zh-CN" dirty="0"/>
              <a:t>z</a:t>
            </a:r>
            <a:r>
              <a:rPr kumimoji="1" lang="zh-CN" altLang="en-US" dirty="0"/>
              <a:t>从堆</a:t>
            </a:r>
            <a:r>
              <a:rPr kumimoji="1" lang="en-US" altLang="zh-CN" dirty="0"/>
              <a:t>H</a:t>
            </a:r>
            <a:r>
              <a:rPr kumimoji="1" lang="zh-CN" altLang="en-US" dirty="0"/>
              <a:t>中删除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调整根表</a:t>
            </a:r>
          </a:p>
        </p:txBody>
      </p:sp>
    </p:spTree>
    <p:extLst>
      <p:ext uri="{BB962C8B-B14F-4D97-AF65-F5344CB8AC3E}">
        <p14:creationId xmlns:p14="http://schemas.microsoft.com/office/powerpoint/2010/main" val="1094093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F90F1C6-9DAD-DC4B-184E-D09B894A2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91" y="1329498"/>
            <a:ext cx="5048997" cy="114261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229A44E-EBE5-1B9D-CB83-7AE848825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687" y="2577764"/>
            <a:ext cx="5208179" cy="361624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07DB2B4-88BE-7123-5855-E884BF89B4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3136" y="1241708"/>
            <a:ext cx="4607859" cy="3059160"/>
          </a:xfrm>
          <a:prstGeom prst="rect">
            <a:avLst/>
          </a:prstGeom>
        </p:spPr>
      </p:pic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2419F9BE-B673-BF7E-DE58-3E8B6ED21E1A}"/>
              </a:ext>
            </a:extLst>
          </p:cNvPr>
          <p:cNvCxnSpPr>
            <a:cxnSpLocks/>
          </p:cNvCxnSpPr>
          <p:nvPr/>
        </p:nvCxnSpPr>
        <p:spPr>
          <a:xfrm>
            <a:off x="5858865" y="1515035"/>
            <a:ext cx="0" cy="4678974"/>
          </a:xfrm>
          <a:prstGeom prst="straightConnector1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8568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63F997A-FABE-128E-3612-033AE1088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114" y="1494459"/>
            <a:ext cx="8872050" cy="441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59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3C41D7A-826F-82E0-9BC2-FE5B1E7A1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13" y="2826935"/>
            <a:ext cx="11365773" cy="156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718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ECC66BD-2743-A753-F14A-BB8FBDA27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108" y="1155200"/>
            <a:ext cx="6967346" cy="565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9922078-5230-1C3D-B1B7-45959A79C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3100" y="4844147"/>
            <a:ext cx="3316354" cy="192875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B018368-74BA-C920-BA98-99B52A869760}"/>
              </a:ext>
            </a:extLst>
          </p:cNvPr>
          <p:cNvSpPr txBox="1"/>
          <p:nvPr/>
        </p:nvSpPr>
        <p:spPr>
          <a:xfrm>
            <a:off x="5279571" y="5623860"/>
            <a:ext cx="1632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Decrease-Key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3658F-5EBF-C55B-758A-C694008AB1E7}"/>
              </a:ext>
            </a:extLst>
          </p:cNvPr>
          <p:cNvSpPr txBox="1"/>
          <p:nvPr/>
        </p:nvSpPr>
        <p:spPr>
          <a:xfrm>
            <a:off x="7693530" y="1366610"/>
            <a:ext cx="43025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dirty="0"/>
              <a:t>若</a:t>
            </a:r>
            <a:r>
              <a:rPr kumimoji="1" lang="en-US" altLang="zh-CN" dirty="0"/>
              <a:t>x</a:t>
            </a:r>
            <a:r>
              <a:rPr kumimoji="1" lang="zh-CN" altLang="en-US" dirty="0"/>
              <a:t>为根结点，减值不违背最小堆性质，只需检查</a:t>
            </a:r>
            <a:r>
              <a:rPr kumimoji="1" lang="en-US" altLang="zh-CN" dirty="0"/>
              <a:t>min[H]</a:t>
            </a:r>
            <a:r>
              <a:rPr kumimoji="1" lang="zh-CN" altLang="en-US" dirty="0"/>
              <a:t>指向即可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若</a:t>
            </a:r>
            <a:r>
              <a:rPr kumimoji="1" lang="en-US" altLang="zh-CN" dirty="0"/>
              <a:t>x</a:t>
            </a:r>
            <a:r>
              <a:rPr kumimoji="1" lang="zh-CN" altLang="en-US" dirty="0"/>
              <a:t>为非根结点，令</a:t>
            </a:r>
            <a:r>
              <a:rPr kumimoji="1" lang="en-US" altLang="zh-CN" dirty="0"/>
              <a:t>y=p[x]</a:t>
            </a:r>
            <a:r>
              <a:rPr kumimoji="1" lang="zh-CN" altLang="en-US" dirty="0"/>
              <a:t>，此时若</a:t>
            </a:r>
            <a:r>
              <a:rPr kumimoji="1" lang="en-US" altLang="zh-CN" dirty="0"/>
              <a:t>key[x]&lt;key[y]</a:t>
            </a:r>
            <a:r>
              <a:rPr kumimoji="1" lang="zh-CN" altLang="en-US" dirty="0"/>
              <a:t>，则将</a:t>
            </a:r>
            <a:r>
              <a:rPr kumimoji="1" lang="en-US" altLang="zh-CN" dirty="0"/>
              <a:t>x</a:t>
            </a:r>
            <a:r>
              <a:rPr kumimoji="1" lang="zh-CN" altLang="en-US" dirty="0"/>
              <a:t>为根的子树从</a:t>
            </a:r>
            <a:r>
              <a:rPr kumimoji="1" lang="en-US" altLang="zh-CN" dirty="0"/>
              <a:t>y</a:t>
            </a:r>
            <a:r>
              <a:rPr kumimoji="1" lang="zh-CN" altLang="en-US" dirty="0"/>
              <a:t>上删除 并插入到根表中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如果</a:t>
            </a:r>
            <a:r>
              <a:rPr kumimoji="1" lang="en-US" altLang="zh-CN" dirty="0"/>
              <a:t>y</a:t>
            </a:r>
            <a:r>
              <a:rPr kumimoji="1" lang="zh-CN" altLang="en-US" dirty="0"/>
              <a:t>为非根结点，且删除</a:t>
            </a:r>
            <a:r>
              <a:rPr kumimoji="1" lang="en-US" altLang="zh-CN" dirty="0"/>
              <a:t>x</a:t>
            </a:r>
            <a:r>
              <a:rPr kumimoji="1" lang="zh-CN" altLang="en-US" dirty="0"/>
              <a:t>是删除</a:t>
            </a:r>
            <a:r>
              <a:rPr kumimoji="1" lang="en-US" altLang="zh-CN" dirty="0"/>
              <a:t>y</a:t>
            </a:r>
            <a:r>
              <a:rPr kumimoji="1" lang="zh-CN" altLang="en-US" dirty="0"/>
              <a:t>的第二个孩子，则将</a:t>
            </a:r>
            <a:r>
              <a:rPr kumimoji="1" lang="en-US" altLang="zh-CN" dirty="0"/>
              <a:t>y</a:t>
            </a:r>
            <a:r>
              <a:rPr kumimoji="1" lang="zh-CN" altLang="en-US" dirty="0"/>
              <a:t>子树从其父节点</a:t>
            </a:r>
            <a:r>
              <a:rPr kumimoji="1" lang="en-US" altLang="zh-CN" dirty="0"/>
              <a:t>z=p[y]</a:t>
            </a:r>
            <a:r>
              <a:rPr kumimoji="1" lang="zh-CN" altLang="en-US" dirty="0"/>
              <a:t>上删除。如果删除</a:t>
            </a:r>
            <a:r>
              <a:rPr kumimoji="1" lang="en-US" altLang="zh-CN" dirty="0"/>
              <a:t>y</a:t>
            </a:r>
            <a:r>
              <a:rPr kumimoji="1" lang="zh-CN" altLang="en-US" dirty="0"/>
              <a:t>是删除</a:t>
            </a:r>
            <a:r>
              <a:rPr kumimoji="1" lang="en-US" altLang="zh-CN" dirty="0"/>
              <a:t>z</a:t>
            </a:r>
            <a:r>
              <a:rPr kumimoji="1" lang="zh-CN" altLang="en-US" dirty="0"/>
              <a:t>的第二个孩子，则</a:t>
            </a:r>
            <a:r>
              <a:rPr kumimoji="1" lang="en-US" altLang="zh-CN" dirty="0"/>
              <a:t>z</a:t>
            </a:r>
            <a:r>
              <a:rPr kumimoji="1" lang="zh-CN" altLang="en-US" dirty="0"/>
              <a:t>子树从其父节点上删除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重复此过程，直到被结点的父节点为根结点或仅是失去第一个孩子为止</a:t>
            </a:r>
          </a:p>
        </p:txBody>
      </p:sp>
    </p:spTree>
    <p:extLst>
      <p:ext uri="{BB962C8B-B14F-4D97-AF65-F5344CB8AC3E}">
        <p14:creationId xmlns:p14="http://schemas.microsoft.com/office/powerpoint/2010/main" val="4061042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7AA3B6D-348E-9203-870E-A3F8CA9D7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456" y="2179227"/>
            <a:ext cx="10811907" cy="314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014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D118CC7-A721-670B-E799-5EE86D191158}"/>
              </a:ext>
            </a:extLst>
          </p:cNvPr>
          <p:cNvSpPr txBox="1"/>
          <p:nvPr/>
        </p:nvSpPr>
        <p:spPr>
          <a:xfrm>
            <a:off x="3695343" y="3105834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/>
              <a:t>如果是删除一结点呢？</a:t>
            </a:r>
          </a:p>
        </p:txBody>
      </p:sp>
    </p:spTree>
    <p:extLst>
      <p:ext uri="{BB962C8B-B14F-4D97-AF65-F5344CB8AC3E}">
        <p14:creationId xmlns:p14="http://schemas.microsoft.com/office/powerpoint/2010/main" val="2505869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D118CC7-A721-670B-E799-5EE86D191158}"/>
              </a:ext>
            </a:extLst>
          </p:cNvPr>
          <p:cNvSpPr txBox="1"/>
          <p:nvPr/>
        </p:nvSpPr>
        <p:spPr>
          <a:xfrm>
            <a:off x="3293790" y="2951946"/>
            <a:ext cx="56044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eriod"/>
            </a:pPr>
            <a:r>
              <a:rPr kumimoji="1" lang="zh-CN" altLang="en-US" sz="2800" dirty="0"/>
              <a:t>先将该节点值减为负无穷</a:t>
            </a:r>
            <a:r>
              <a:rPr kumimoji="1" lang="en-US" altLang="zh-CN" sz="2800" dirty="0"/>
              <a:t> O(1)</a:t>
            </a:r>
          </a:p>
          <a:p>
            <a:pPr marL="742950" indent="-742950">
              <a:buAutoNum type="arabicPeriod"/>
            </a:pPr>
            <a:r>
              <a:rPr kumimoji="1" lang="zh-CN" altLang="en-US" sz="2800" dirty="0"/>
              <a:t>再删除最小值</a:t>
            </a:r>
            <a:r>
              <a:rPr kumimoji="1" lang="en-US" altLang="zh-CN" sz="2800" dirty="0"/>
              <a:t> O(D(n))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639449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splay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树（伸展树）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026" name="Picture 2" descr="伸展树旋转">
            <a:extLst>
              <a:ext uri="{FF2B5EF4-FFF2-40B4-BE49-F238E27FC236}">
                <a16:creationId xmlns:a16="http://schemas.microsoft.com/office/drawing/2014/main" id="{40149B04-AE8B-5F0C-994C-991A9A122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586" y="1932159"/>
            <a:ext cx="4429685" cy="3608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AB67913-3DFC-C9BF-601F-613E0FBA41A8}"/>
              </a:ext>
            </a:extLst>
          </p:cNvPr>
          <p:cNvSpPr txBox="1"/>
          <p:nvPr/>
        </p:nvSpPr>
        <p:spPr>
          <a:xfrm>
            <a:off x="7019364" y="3429000"/>
            <a:ext cx="2757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证明：平摊代价为</a:t>
            </a:r>
            <a:r>
              <a:rPr kumimoji="1" lang="en-US" altLang="zh-CN" dirty="0"/>
              <a:t>O(</a:t>
            </a:r>
            <a:r>
              <a:rPr kumimoji="1" lang="en-US" altLang="zh-CN" dirty="0" err="1"/>
              <a:t>logN</a:t>
            </a:r>
            <a:r>
              <a:rPr kumimoji="1" lang="en-US" altLang="zh-CN" dirty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3401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splay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树（伸展树）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026" name="Picture 2" descr="伸展树旋转">
            <a:extLst>
              <a:ext uri="{FF2B5EF4-FFF2-40B4-BE49-F238E27FC236}">
                <a16:creationId xmlns:a16="http://schemas.microsoft.com/office/drawing/2014/main" id="{40149B04-AE8B-5F0C-994C-991A9A122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25" y="1895899"/>
            <a:ext cx="4429685" cy="3608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A612E81-F829-F761-A5F4-1F162CFD4C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886" y="2174120"/>
            <a:ext cx="6901278" cy="305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204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splay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树（伸展树）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026" name="Picture 2" descr="伸展树旋转">
            <a:extLst>
              <a:ext uri="{FF2B5EF4-FFF2-40B4-BE49-F238E27FC236}">
                <a16:creationId xmlns:a16="http://schemas.microsoft.com/office/drawing/2014/main" id="{40149B04-AE8B-5F0C-994C-991A9A122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25" y="1895899"/>
            <a:ext cx="4429685" cy="3608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B1DF475-18D2-3EC6-E782-E6332B736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3622" y="2250914"/>
            <a:ext cx="7091507" cy="30651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47F7EF-AC5B-8C5A-4136-F0E9DB1589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3611" y="5511117"/>
            <a:ext cx="7772400" cy="13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469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splay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树（伸展树）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026" name="Picture 2" descr="伸展树旋转">
            <a:extLst>
              <a:ext uri="{FF2B5EF4-FFF2-40B4-BE49-F238E27FC236}">
                <a16:creationId xmlns:a16="http://schemas.microsoft.com/office/drawing/2014/main" id="{40149B04-AE8B-5F0C-994C-991A9A122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25" y="1895899"/>
            <a:ext cx="4429685" cy="3608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B308730-2664-3172-ABE7-E131C28C81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1936" y="2291576"/>
            <a:ext cx="6835588" cy="308842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7ADE94F-69A8-FECC-10E2-551A72D2A5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3611" y="5511117"/>
            <a:ext cx="7772400" cy="13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40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splay</a:t>
            </a:r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树（伸展树）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026" name="Picture 2" descr="伸展树旋转">
            <a:extLst>
              <a:ext uri="{FF2B5EF4-FFF2-40B4-BE49-F238E27FC236}">
                <a16:creationId xmlns:a16="http://schemas.microsoft.com/office/drawing/2014/main" id="{40149B04-AE8B-5F0C-994C-991A9A122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25" y="1895899"/>
            <a:ext cx="4429685" cy="3608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B308730-2664-3172-ABE7-E131C28C81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1936" y="2291576"/>
            <a:ext cx="6835588" cy="308842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7ADE94F-69A8-FECC-10E2-551A72D2A5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3611" y="5511117"/>
            <a:ext cx="7772400" cy="13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002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CB66DD2-DBBE-0E81-14E6-8527862F7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254" y="1201367"/>
            <a:ext cx="7772400" cy="328774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CFD5C97-DC49-7A94-D3DA-2F703BE23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791" y="2849715"/>
            <a:ext cx="5483621" cy="349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54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CB66DD2-DBBE-0E81-14E6-8527862F7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254" y="1201367"/>
            <a:ext cx="7772400" cy="328774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CFD5C97-DC49-7A94-D3DA-2F703BE23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791" y="2849715"/>
            <a:ext cx="5483621" cy="349941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B3B54CF-E53D-B25A-1375-18E0588C19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9947" y="4381127"/>
            <a:ext cx="52578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93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23DAF7-4985-0A6C-4B86-9E09D4877F98}"/>
              </a:ext>
            </a:extLst>
          </p:cNvPr>
          <p:cNvSpPr txBox="1"/>
          <p:nvPr/>
        </p:nvSpPr>
        <p:spPr>
          <a:xfrm>
            <a:off x="1135117" y="508869"/>
            <a:ext cx="3447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262626"/>
                </a:solidFill>
                <a:latin typeface="-apple-system"/>
                <a:ea typeface="Microsoft YaHei" panose="020B0503020204020204" pitchFamily="34" charset="-122"/>
              </a:rPr>
              <a:t>斐波那契堆</a:t>
            </a:r>
            <a:endParaRPr kumimoji="1" lang="zh-CN" altLang="en-US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2AA890-8E7F-D923-0E68-2C5A558BB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013542A-02A2-4F94-AA9E-C839F144AA9B}"/>
              </a:ext>
            </a:extLst>
          </p:cNvPr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DE61458-4291-3A72-06D5-A250CECC6BA0}"/>
              </a:ext>
            </a:extLst>
          </p:cNvPr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376AA9E-78C1-3439-32FD-881B3D00B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456" y="1388327"/>
            <a:ext cx="5017454" cy="316635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67F560E-0D39-6EC5-21E6-D558974CD764}"/>
              </a:ext>
            </a:extLst>
          </p:cNvPr>
          <p:cNvSpPr txBox="1"/>
          <p:nvPr/>
        </p:nvSpPr>
        <p:spPr>
          <a:xfrm>
            <a:off x="833718" y="4831976"/>
            <a:ext cx="33909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Insert</a:t>
            </a:r>
          </a:p>
          <a:p>
            <a:pPr marL="342900" indent="-342900">
              <a:buAutoNum type="arabicPeriod"/>
            </a:pPr>
            <a:r>
              <a:rPr kumimoji="1" lang="en-US" altLang="zh-CN" dirty="0"/>
              <a:t>x</a:t>
            </a:r>
            <a:r>
              <a:rPr kumimoji="1" lang="zh-CN" altLang="en-US" dirty="0"/>
              <a:t>作为新树插入根表中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检查</a:t>
            </a:r>
            <a:r>
              <a:rPr kumimoji="1" lang="en-US" altLang="zh-CN" dirty="0"/>
              <a:t>Min[H]</a:t>
            </a:r>
            <a:r>
              <a:rPr kumimoji="1" lang="zh-CN" altLang="en-US" dirty="0"/>
              <a:t>头指针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新结点</a:t>
            </a:r>
            <a:r>
              <a:rPr kumimoji="1" lang="en-US" altLang="zh-CN" dirty="0"/>
              <a:t>x</a:t>
            </a:r>
            <a:r>
              <a:rPr kumimoji="1" lang="zh-CN" altLang="en-US" dirty="0"/>
              <a:t>的</a:t>
            </a:r>
            <a:r>
              <a:rPr kumimoji="1" lang="en-US" altLang="zh-CN" dirty="0"/>
              <a:t>mark</a:t>
            </a:r>
            <a:r>
              <a:rPr kumimoji="1" lang="zh-CN" altLang="en-US" dirty="0"/>
              <a:t>域设置为</a:t>
            </a:r>
            <a:r>
              <a:rPr kumimoji="1" lang="en-US" altLang="zh-CN" dirty="0"/>
              <a:t>false</a:t>
            </a:r>
            <a:endParaRPr kumimoji="1"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B60AF53-F23A-1C9A-556D-EAB0519B11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893" y="2012302"/>
            <a:ext cx="6556562" cy="320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902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jdiZTI3YTVmN2Q3ZTdlZTdjYzU3NTE5M2M2ZWIxZTgifQ=="/>
  <p:tag name="KSO_WPP_MARK_KEY" val="afd1da8b-6e08-493e-a081-d6d69246a288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328</Words>
  <Application>Microsoft Macintosh PowerPoint</Application>
  <PresentationFormat>宽屏</PresentationFormat>
  <Paragraphs>37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-apple-system</vt:lpstr>
      <vt:lpstr>方正粗黑宋简体</vt:lpstr>
      <vt:lpstr>思源黑体 CN Light</vt:lpstr>
      <vt:lpstr>Microsoft YaHei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Sizhe Li</dc:creator>
  <cp:lastModifiedBy>崔 轩宁</cp:lastModifiedBy>
  <cp:revision>42</cp:revision>
  <dcterms:created xsi:type="dcterms:W3CDTF">2023-03-14T14:40:00Z</dcterms:created>
  <dcterms:modified xsi:type="dcterms:W3CDTF">2023-04-12T16:34:23Z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423EAC7198404828B5ECD7806830545D</vt:lpwstr>
  </property>
  <property fmtid="{D5CDD505-2E9C-101B-9397-08002B2CF9AE}" pid="3" name="KSOProductBuildVer">
    <vt:lpwstr>2052-11.1.0.12980</vt:lpwstr>
  </property>
</Properties>
</file>

<file path=docProps/thumbnail.jpeg>
</file>